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2"/>
  </p:notesMasterIdLst>
  <p:sldIdLst>
    <p:sldId id="256" r:id="rId2"/>
    <p:sldId id="259" r:id="rId3"/>
    <p:sldId id="258"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7"/>
  </p:normalViewPr>
  <p:slideViewPr>
    <p:cSldViewPr snapToGrid="0" snapToObjects="1">
      <p:cViewPr varScale="1">
        <p:scale>
          <a:sx n="104" d="100"/>
          <a:sy n="104" d="100"/>
        </p:scale>
        <p:origin x="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3T01:35:51.971"/>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C80C8-74D3-C34B-8B06-ABEA28B5AF43}" type="datetimeFigureOut">
              <a:rPr lang="en-US" smtClean="0"/>
              <a:t>8/2/21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15747-F968-9D42-808E-144DE7200193}" type="slidenum">
              <a:rPr lang="en-US" smtClean="0"/>
              <a:t>‹#›</a:t>
            </a:fld>
            <a:endParaRPr lang="en-US"/>
          </a:p>
        </p:txBody>
      </p:sp>
    </p:spTree>
    <p:extLst>
      <p:ext uri="{BB962C8B-B14F-4D97-AF65-F5344CB8AC3E}">
        <p14:creationId xmlns:p14="http://schemas.microsoft.com/office/powerpoint/2010/main" val="17831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Even though many companies allowed their staff to work remotely before the COVID-19 pandemic hit the world, it became the new norm after that. As the pandemic spread, forcing the world to go into lockdown, business organizations were left with no other option than to switch to online working. As a result, there has been a drastic increase in the number of remote workers, lately.</a:t>
            </a:r>
          </a:p>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2</a:t>
            </a:fld>
            <a:endParaRPr lang="en-US"/>
          </a:p>
        </p:txBody>
      </p:sp>
    </p:spTree>
    <p:extLst>
      <p:ext uri="{BB962C8B-B14F-4D97-AF65-F5344CB8AC3E}">
        <p14:creationId xmlns:p14="http://schemas.microsoft.com/office/powerpoint/2010/main" val="725919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6</a:t>
            </a:fld>
            <a:endParaRPr lang="en-US"/>
          </a:p>
        </p:txBody>
      </p:sp>
    </p:spTree>
    <p:extLst>
      <p:ext uri="{BB962C8B-B14F-4D97-AF65-F5344CB8AC3E}">
        <p14:creationId xmlns:p14="http://schemas.microsoft.com/office/powerpoint/2010/main" val="294341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8/2/21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1992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5183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2919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583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21713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954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5452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67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0983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161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8/2/21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12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8/2/21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612681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CFA5B9DB-0BF9-4260-A97B-936524F96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Mike Khouw Sees Unusual Options Activity In Twitter">
            <a:extLst>
              <a:ext uri="{FF2B5EF4-FFF2-40B4-BE49-F238E27FC236}">
                <a16:creationId xmlns:a16="http://schemas.microsoft.com/office/drawing/2014/main" id="{3F0E3A00-266F-954D-A2E7-5DDEA29DF69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6755" b="8245"/>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Shape 140">
            <a:extLst>
              <a:ext uri="{FF2B5EF4-FFF2-40B4-BE49-F238E27FC236}">
                <a16:creationId xmlns:a16="http://schemas.microsoft.com/office/drawing/2014/main" id="{59824785-89B4-4433-955A-F2C847B15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859" y="614291"/>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rgbClr val="2ADDFF"/>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4C79AABC-060F-D944-B311-B70FC0E0BCA2}"/>
              </a:ext>
            </a:extLst>
          </p:cNvPr>
          <p:cNvSpPr txBox="1"/>
          <p:nvPr/>
        </p:nvSpPr>
        <p:spPr>
          <a:xfrm>
            <a:off x="2066925" y="1731762"/>
            <a:ext cx="8058150" cy="245384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100">
                <a:latin typeface="+mj-lt"/>
                <a:ea typeface="+mj-ea"/>
                <a:cs typeface="+mj-cs"/>
              </a:rPr>
              <a:t>Analysis of Twitter Data</a:t>
            </a:r>
          </a:p>
        </p:txBody>
      </p:sp>
      <p:sp>
        <p:nvSpPr>
          <p:cNvPr id="143" name="Rectangle 6">
            <a:extLst>
              <a:ext uri="{FF2B5EF4-FFF2-40B4-BE49-F238E27FC236}">
                <a16:creationId xmlns:a16="http://schemas.microsoft.com/office/drawing/2014/main" id="{CB2E64D6-3AEB-4AFF-9475-E210F85E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129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D21EA-672C-AA4C-A8A8-D0CF77945AD6}"/>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4700"/>
              <a:t>Most representative terms per cluster</a:t>
            </a:r>
          </a:p>
        </p:txBody>
      </p:sp>
      <p:pic>
        <p:nvPicPr>
          <p:cNvPr id="5" name="Content Placeholder 4">
            <a:extLst>
              <a:ext uri="{FF2B5EF4-FFF2-40B4-BE49-F238E27FC236}">
                <a16:creationId xmlns:a16="http://schemas.microsoft.com/office/drawing/2014/main" id="{403065E8-E38C-FF47-A49A-C862FAB67838}"/>
              </a:ext>
            </a:extLst>
          </p:cNvPr>
          <p:cNvPicPr>
            <a:picLocks noGrp="1" noChangeAspect="1"/>
          </p:cNvPicPr>
          <p:nvPr>
            <p:ph idx="1"/>
          </p:nvPr>
        </p:nvPicPr>
        <p:blipFill>
          <a:blip r:embed="rId2"/>
          <a:stretch>
            <a:fillRect/>
          </a:stretch>
        </p:blipFill>
        <p:spPr>
          <a:xfrm>
            <a:off x="1432072" y="2113647"/>
            <a:ext cx="9497866" cy="3904488"/>
          </a:xfrm>
          <a:prstGeom prst="rect">
            <a:avLst/>
          </a:prstGeom>
        </p:spPr>
      </p:pic>
    </p:spTree>
    <p:extLst>
      <p:ext uri="{BB962C8B-B14F-4D97-AF65-F5344CB8AC3E}">
        <p14:creationId xmlns:p14="http://schemas.microsoft.com/office/powerpoint/2010/main" val="3623940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A24D-A20A-6145-967F-81B3DE854565}"/>
              </a:ext>
            </a:extLst>
          </p:cNvPr>
          <p:cNvSpPr>
            <a:spLocks noGrp="1"/>
          </p:cNvSpPr>
          <p:nvPr>
            <p:ph type="title"/>
          </p:nvPr>
        </p:nvSpPr>
        <p:spPr>
          <a:xfrm>
            <a:off x="576072" y="238539"/>
            <a:ext cx="11018520" cy="1434415"/>
          </a:xfrm>
        </p:spPr>
        <p:txBody>
          <a:bodyPr vert="horz" lIns="91440" tIns="45720" rIns="91440" bIns="45720" rtlCol="0" anchor="b">
            <a:normAutofit/>
          </a:bodyPr>
          <a:lstStyle/>
          <a:p>
            <a:pPr>
              <a:lnSpc>
                <a:spcPct val="90000"/>
              </a:lnSpc>
            </a:pPr>
            <a:br>
              <a:rPr lang="en-US" sz="2900" dirty="0"/>
            </a:br>
            <a:br>
              <a:rPr lang="en-US" sz="2900" dirty="0"/>
            </a:br>
            <a:r>
              <a:rPr lang="en-US" sz="2900" dirty="0"/>
              <a:t>Problem Statement</a:t>
            </a:r>
          </a:p>
        </p:txBody>
      </p:sp>
      <p:sp>
        <p:nvSpPr>
          <p:cNvPr id="308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0AAACA"/>
          </a:solidFill>
          <a:ln w="38100" cap="rnd">
            <a:solidFill>
              <a:srgbClr val="0AAAC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18DAAA-FCE1-8243-9282-1A781EAEEFFF}"/>
              </a:ext>
            </a:extLst>
          </p:cNvPr>
          <p:cNvSpPr txBox="1"/>
          <p:nvPr/>
        </p:nvSpPr>
        <p:spPr>
          <a:xfrm>
            <a:off x="572493" y="2071316"/>
            <a:ext cx="6713552" cy="4671922"/>
          </a:xfrm>
          <a:prstGeom prst="rect">
            <a:avLst/>
          </a:prstGeom>
        </p:spPr>
        <p:txBody>
          <a:bodyPr vert="horz" lIns="91440" tIns="45720" rIns="91440" bIns="45720" rtlCol="0" anchor="t">
            <a:normAutofit fontScale="92500" lnSpcReduction="20000"/>
          </a:bodyPr>
          <a:lstStyle/>
          <a:p>
            <a:pPr marL="285750" indent="-228600">
              <a:lnSpc>
                <a:spcPct val="15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After a year-and-a-half long hiatus, many offices are opening up. Most companies are asking that employees return on a hybrid basis, meaning they come into the office at least some of the time. But what exactly that will look like is uncertain.</a:t>
            </a:r>
          </a:p>
          <a:p>
            <a:pPr marL="342900" indent="-2286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Hence, to understand people's view on whether they are comfortable with Work from home or they want to come back to offices , I considered analyzing the worldwide twitter data.</a:t>
            </a:r>
          </a:p>
          <a:p>
            <a:pPr marL="342900" indent="-2286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project studied #workfromhome and #remotework related tweets to find out the opinions expressed by people</a:t>
            </a:r>
            <a:r>
              <a:rPr lang="en-US" dirty="0"/>
              <a:t>.</a:t>
            </a:r>
          </a:p>
          <a:p>
            <a:pPr marL="285750" indent="-228600">
              <a:lnSpc>
                <a:spcPct val="110000"/>
              </a:lnSpc>
              <a:spcAft>
                <a:spcPts val="600"/>
              </a:spcAft>
              <a:buFont typeface="Arial" panose="020B0604020202020204" pitchFamily="34" charset="0"/>
              <a:buChar char="•"/>
            </a:pPr>
            <a:endParaRPr lang="en-US" dirty="0"/>
          </a:p>
        </p:txBody>
      </p:sp>
      <p:pic>
        <p:nvPicPr>
          <p:cNvPr id="3076" name="Picture 4" descr="I&amp;#39;m Not Adding to This Dip in Twitter - Here&amp;#39;s Why - RealMoney">
            <a:extLst>
              <a:ext uri="{FF2B5EF4-FFF2-40B4-BE49-F238E27FC236}">
                <a16:creationId xmlns:a16="http://schemas.microsoft.com/office/drawing/2014/main" id="{21DDD67A-1473-A144-BE41-4D4DA3759C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08" r="11176"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38D428-C4B7-1D49-BB62-D07242665DAC}"/>
              </a:ext>
            </a:extLst>
          </p:cNvPr>
          <p:cNvSpPr txBox="1"/>
          <p:nvPr/>
        </p:nvSpPr>
        <p:spPr>
          <a:xfrm>
            <a:off x="3829050" y="23574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1459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B7870-4C6C-9C41-9C4F-D23687EAD189}"/>
              </a:ext>
            </a:extLst>
          </p:cNvPr>
          <p:cNvSpPr>
            <a:spLocks noGrp="1"/>
          </p:cNvSpPr>
          <p:nvPr>
            <p:ph type="title"/>
          </p:nvPr>
        </p:nvSpPr>
        <p:spPr>
          <a:xfrm>
            <a:off x="576072" y="238539"/>
            <a:ext cx="11018520" cy="1434415"/>
          </a:xfrm>
        </p:spPr>
        <p:txBody>
          <a:bodyPr vert="horz" lIns="91440" tIns="45720" rIns="91440" bIns="45720" rtlCol="0" anchor="b">
            <a:normAutofit/>
          </a:bodyPr>
          <a:lstStyle/>
          <a:p>
            <a:r>
              <a:rPr lang="en-US" sz="7200" dirty="0"/>
              <a:t>Data</a:t>
            </a:r>
          </a:p>
        </p:txBody>
      </p:sp>
      <p:sp>
        <p:nvSpPr>
          <p:cNvPr id="7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7ECEF7"/>
          </a:solidFill>
          <a:ln w="38100" cap="rnd">
            <a:solidFill>
              <a:srgbClr val="7ECEF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55207B-8979-AD4E-B949-114D643671F5}"/>
              </a:ext>
            </a:extLst>
          </p:cNvPr>
          <p:cNvSpPr txBox="1"/>
          <p:nvPr/>
        </p:nvSpPr>
        <p:spPr>
          <a:xfrm>
            <a:off x="572492" y="2071316"/>
            <a:ext cx="11252923" cy="747013"/>
          </a:xfrm>
          <a:prstGeom prst="rect">
            <a:avLst/>
          </a:prstGeom>
        </p:spPr>
        <p:txBody>
          <a:bodyPr vert="horz" lIns="91440" tIns="45720" rIns="91440" bIns="45720" rtlCol="0" anchor="t">
            <a:normAutofit/>
          </a:bodyPr>
          <a:lstStyle/>
          <a:p>
            <a:pPr marL="285750" indent="-228600">
              <a:lnSpc>
                <a:spcPct val="11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data was collected by reading through Twitter API on from July 11,2021 to July 25,2021.Most recent and popular tweets from #workfromhome and #remotework were taken to conduct the analysis.</a:t>
            </a:r>
          </a:p>
        </p:txBody>
      </p:sp>
      <p:graphicFrame>
        <p:nvGraphicFramePr>
          <p:cNvPr id="5" name="Table 5">
            <a:extLst>
              <a:ext uri="{FF2B5EF4-FFF2-40B4-BE49-F238E27FC236}">
                <a16:creationId xmlns:a16="http://schemas.microsoft.com/office/drawing/2014/main" id="{B715CCD6-CE81-8444-B991-F361F9339F8B}"/>
              </a:ext>
            </a:extLst>
          </p:cNvPr>
          <p:cNvGraphicFramePr>
            <a:graphicFrameLocks noGrp="1"/>
          </p:cNvGraphicFramePr>
          <p:nvPr>
            <p:extLst>
              <p:ext uri="{D42A27DB-BD31-4B8C-83A1-F6EECF244321}">
                <p14:modId xmlns:p14="http://schemas.microsoft.com/office/powerpoint/2010/main" val="967672617"/>
              </p:ext>
            </p:extLst>
          </p:nvPr>
        </p:nvGraphicFramePr>
        <p:xfrm>
          <a:off x="2971113" y="3032760"/>
          <a:ext cx="7021660" cy="792480"/>
        </p:xfrm>
        <a:graphic>
          <a:graphicData uri="http://schemas.openxmlformats.org/drawingml/2006/table">
            <a:tbl>
              <a:tblPr firstRow="1" bandRow="1">
                <a:tableStyleId>{5C22544A-7EE6-4342-B048-85BDC9FD1C3A}</a:tableStyleId>
              </a:tblPr>
              <a:tblGrid>
                <a:gridCol w="1602994">
                  <a:extLst>
                    <a:ext uri="{9D8B030D-6E8A-4147-A177-3AD203B41FA5}">
                      <a16:colId xmlns:a16="http://schemas.microsoft.com/office/drawing/2014/main" val="6955466"/>
                    </a:ext>
                  </a:extLst>
                </a:gridCol>
                <a:gridCol w="2709333">
                  <a:extLst>
                    <a:ext uri="{9D8B030D-6E8A-4147-A177-3AD203B41FA5}">
                      <a16:colId xmlns:a16="http://schemas.microsoft.com/office/drawing/2014/main" val="3415675062"/>
                    </a:ext>
                  </a:extLst>
                </a:gridCol>
                <a:gridCol w="2709333">
                  <a:extLst>
                    <a:ext uri="{9D8B030D-6E8A-4147-A177-3AD203B41FA5}">
                      <a16:colId xmlns:a16="http://schemas.microsoft.com/office/drawing/2014/main" val="1418011183"/>
                    </a:ext>
                  </a:extLst>
                </a:gridCol>
              </a:tblGrid>
              <a:tr h="370840">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Total Tweets</a:t>
                      </a:r>
                    </a:p>
                  </a:txBody>
                  <a:tcPr>
                    <a:solidFill>
                      <a:srgbClr val="00B0F0"/>
                    </a:solidFill>
                  </a:tcPr>
                </a:tc>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Number Of Retweets</a:t>
                      </a:r>
                    </a:p>
                  </a:txBody>
                  <a:tcPr>
                    <a:solidFill>
                      <a:srgbClr val="00B0F0"/>
                    </a:solidFill>
                  </a:tcPr>
                </a:tc>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Actual Tweets</a:t>
                      </a:r>
                    </a:p>
                  </a:txBody>
                  <a:tcPr>
                    <a:solidFill>
                      <a:srgbClr val="00B0F0"/>
                    </a:solidFill>
                  </a:tcPr>
                </a:tc>
                <a:extLst>
                  <a:ext uri="{0D108BD9-81ED-4DB2-BD59-A6C34878D82A}">
                    <a16:rowId xmlns:a16="http://schemas.microsoft.com/office/drawing/2014/main" val="2864559516"/>
                  </a:ext>
                </a:extLst>
              </a:tr>
              <a:tr h="370840">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22054</a:t>
                      </a:r>
                    </a:p>
                  </a:txBody>
                  <a:tcPr>
                    <a:solidFill>
                      <a:srgbClr val="00B0F0"/>
                    </a:solidFill>
                  </a:tcPr>
                </a:tc>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7571</a:t>
                      </a:r>
                    </a:p>
                  </a:txBody>
                  <a:tcPr>
                    <a:solidFill>
                      <a:srgbClr val="00B0F0"/>
                    </a:solidFill>
                  </a:tcPr>
                </a:tc>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14483</a:t>
                      </a:r>
                    </a:p>
                  </a:txBody>
                  <a:tcPr>
                    <a:solidFill>
                      <a:srgbClr val="00B0F0"/>
                    </a:solidFill>
                  </a:tcPr>
                </a:tc>
                <a:extLst>
                  <a:ext uri="{0D108BD9-81ED-4DB2-BD59-A6C34878D82A}">
                    <a16:rowId xmlns:a16="http://schemas.microsoft.com/office/drawing/2014/main" val="300782431"/>
                  </a:ext>
                </a:extLst>
              </a:tr>
            </a:tbl>
          </a:graphicData>
        </a:graphic>
      </p:graphicFrame>
    </p:spTree>
    <p:extLst>
      <p:ext uri="{BB962C8B-B14F-4D97-AF65-F5344CB8AC3E}">
        <p14:creationId xmlns:p14="http://schemas.microsoft.com/office/powerpoint/2010/main" val="17901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6D472A7E-6BAF-A64E-83C3-4A9E77016207}"/>
              </a:ext>
            </a:extLst>
          </p:cNvPr>
          <p:cNvPicPr>
            <a:picLocks noChangeAspect="1"/>
          </p:cNvPicPr>
          <p:nvPr/>
        </p:nvPicPr>
        <p:blipFill rotWithShape="1">
          <a:blip r:embed="rId2"/>
          <a:srcRect r="8141" b="1"/>
          <a:stretch/>
        </p:blipFill>
        <p:spPr>
          <a:xfrm>
            <a:off x="180935" y="697935"/>
            <a:ext cx="11827082" cy="6016074"/>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5" name="TextBox 4">
            <a:extLst>
              <a:ext uri="{FF2B5EF4-FFF2-40B4-BE49-F238E27FC236}">
                <a16:creationId xmlns:a16="http://schemas.microsoft.com/office/drawing/2014/main" id="{0001F9BB-C4D0-DD40-9C26-7BE513F5FDD8}"/>
              </a:ext>
            </a:extLst>
          </p:cNvPr>
          <p:cNvSpPr txBox="1"/>
          <p:nvPr/>
        </p:nvSpPr>
        <p:spPr>
          <a:xfrm>
            <a:off x="612396" y="92279"/>
            <a:ext cx="9806731" cy="461665"/>
          </a:xfrm>
          <a:prstGeom prst="rect">
            <a:avLst/>
          </a:prstGeom>
          <a:noFill/>
        </p:spPr>
        <p:txBody>
          <a:bodyPr wrap="square" rtlCol="0">
            <a:spAutoFit/>
          </a:bodyPr>
          <a:lstStyle/>
          <a:p>
            <a:r>
              <a:rPr lang="en-US" sz="2400">
                <a:latin typeface="+mj-lt"/>
              </a:rPr>
              <a:t>Most Retweeted Tweets</a:t>
            </a:r>
            <a:endParaRPr lang="en-US" sz="2400" dirty="0">
              <a:latin typeface="+mj-lt"/>
            </a:endParaRPr>
          </a:p>
        </p:txBody>
      </p:sp>
    </p:spTree>
    <p:extLst>
      <p:ext uri="{BB962C8B-B14F-4D97-AF65-F5344CB8AC3E}">
        <p14:creationId xmlns:p14="http://schemas.microsoft.com/office/powerpoint/2010/main" val="365942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19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91A84-349B-444E-85C8-6C2637B95A87}"/>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pPr>
            <a:r>
              <a:rPr lang="en-US" sz="3800" dirty="0"/>
              <a:t>Tweets distribution on weekdays</a:t>
            </a:r>
          </a:p>
        </p:txBody>
      </p:sp>
      <p:sp>
        <p:nvSpPr>
          <p:cNvPr id="512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6BABD6"/>
          </a:solidFill>
          <a:ln w="38100" cap="rnd">
            <a:solidFill>
              <a:srgbClr val="6BABD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C72C79A-DC97-1442-B5FF-9B5010F28CDD}"/>
              </a:ext>
            </a:extLst>
          </p:cNvPr>
          <p:cNvSpPr txBox="1"/>
          <p:nvPr/>
        </p:nvSpPr>
        <p:spPr>
          <a:xfrm>
            <a:off x="503338" y="3067757"/>
            <a:ext cx="4001549" cy="1905404"/>
          </a:xfrm>
          <a:prstGeom prst="rect">
            <a:avLst/>
          </a:prstGeom>
        </p:spPr>
        <p:txBody>
          <a:bodyPr vert="horz" lIns="91440" tIns="45720" rIns="91440" bIns="45720" rtlCol="0" anchor="t">
            <a:normAutofit/>
          </a:bodyPr>
          <a:lstStyle/>
          <a:p>
            <a:pPr>
              <a:lnSpc>
                <a:spcPct val="110000"/>
              </a:lnSpc>
              <a:spcAft>
                <a:spcPts val="600"/>
              </a:spcAft>
            </a:pPr>
            <a:r>
              <a:rPr lang="en-US" sz="2400" dirty="0">
                <a:latin typeface="Times New Roman" panose="02020603050405020304" pitchFamily="18" charset="0"/>
                <a:cs typeface="Times New Roman" panose="02020603050405020304" pitchFamily="18" charset="0"/>
              </a:rPr>
              <a:t>Lowest tweeting activity on Saturday, then the frequency increases slowly up to Monday where the max is recorded</a:t>
            </a:r>
          </a:p>
          <a:p>
            <a:pPr indent="-228600">
              <a:lnSpc>
                <a:spcPct val="110000"/>
              </a:lnSpc>
              <a:spcAft>
                <a:spcPts val="600"/>
              </a:spcAft>
              <a:buFont typeface="Arial" panose="020B0604020202020204" pitchFamily="34" charset="0"/>
              <a:buChar char="•"/>
            </a:pPr>
            <a:endParaRPr lang="en-US" sz="2400" dirty="0"/>
          </a:p>
        </p:txBody>
      </p:sp>
      <mc:AlternateContent xmlns:mc="http://schemas.openxmlformats.org/markup-compatibility/2006">
        <mc:Choice xmlns:p14="http://schemas.microsoft.com/office/powerpoint/2010/main" Requires="p14">
          <p:contentPart p14:bwMode="auto" r:id="rId2">
            <p14:nvContentPartPr>
              <p14:cNvPr id="5126" name="Ink 19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5126" name="Ink 19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122" name="Picture 2" descr="Chart, line chart&#10;&#10;Description automatically generated">
            <a:extLst>
              <a:ext uri="{FF2B5EF4-FFF2-40B4-BE49-F238E27FC236}">
                <a16:creationId xmlns:a16="http://schemas.microsoft.com/office/drawing/2014/main" id="{D9C5CB77-177E-824D-AAC6-E85309985ED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421820" y="640080"/>
            <a:ext cx="5368671"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27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151" name="Rectangle 192">
            <a:extLst>
              <a:ext uri="{FF2B5EF4-FFF2-40B4-BE49-F238E27FC236}">
                <a16:creationId xmlns:a16="http://schemas.microsoft.com/office/drawing/2014/main" id="{F1634B2F-87C9-45D9-AE29-34A7EEC94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65494-18C5-6248-B4EF-B14F20EA65D5}"/>
              </a:ext>
            </a:extLst>
          </p:cNvPr>
          <p:cNvSpPr>
            <a:spLocks noGrp="1"/>
          </p:cNvSpPr>
          <p:nvPr>
            <p:ph type="title"/>
          </p:nvPr>
        </p:nvSpPr>
        <p:spPr>
          <a:xfrm>
            <a:off x="550980" y="359253"/>
            <a:ext cx="10908792" cy="1069848"/>
          </a:xfrm>
        </p:spPr>
        <p:txBody>
          <a:bodyPr vert="horz" lIns="91440" tIns="45720" rIns="91440" bIns="45720" rtlCol="0" anchor="ctr">
            <a:normAutofit/>
          </a:bodyPr>
          <a:lstStyle/>
          <a:p>
            <a:pPr algn="ctr"/>
            <a:r>
              <a:rPr lang="en-US" sz="4000" dirty="0"/>
              <a:t>Polarity of the data</a:t>
            </a:r>
          </a:p>
        </p:txBody>
      </p:sp>
      <p:pic>
        <p:nvPicPr>
          <p:cNvPr id="6146" name="Picture 2">
            <a:extLst>
              <a:ext uri="{FF2B5EF4-FFF2-40B4-BE49-F238E27FC236}">
                <a16:creationId xmlns:a16="http://schemas.microsoft.com/office/drawing/2014/main" id="{FA92B495-E926-7844-9ADC-9E5DC88A0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9" r="-3" b="-3"/>
          <a:stretch/>
        </p:blipFill>
        <p:spPr bwMode="auto">
          <a:xfrm>
            <a:off x="409141" y="1670814"/>
            <a:ext cx="5365295" cy="3870137"/>
          </a:xfrm>
          <a:custGeom>
            <a:avLst/>
            <a:gdLst/>
            <a:ahLst/>
            <a:cxnLst/>
            <a:rect l="l" t="t" r="r" b="b"/>
            <a:pathLst>
              <a:path w="5365295" h="3870137">
                <a:moveTo>
                  <a:pt x="630394" y="88"/>
                </a:moveTo>
                <a:cubicBezTo>
                  <a:pt x="694916" y="-651"/>
                  <a:pt x="759405" y="3256"/>
                  <a:pt x="823565" y="14026"/>
                </a:cubicBezTo>
                <a:cubicBezTo>
                  <a:pt x="965677" y="37078"/>
                  <a:pt x="1110037" y="43118"/>
                  <a:pt x="1253579" y="32022"/>
                </a:cubicBezTo>
                <a:cubicBezTo>
                  <a:pt x="1395167" y="22301"/>
                  <a:pt x="1537016" y="21644"/>
                  <a:pt x="1678997" y="24402"/>
                </a:cubicBezTo>
                <a:cubicBezTo>
                  <a:pt x="1807056" y="26898"/>
                  <a:pt x="1935246" y="26504"/>
                  <a:pt x="2063305" y="19411"/>
                </a:cubicBezTo>
                <a:cubicBezTo>
                  <a:pt x="2207124" y="11268"/>
                  <a:pt x="2350943" y="4307"/>
                  <a:pt x="2494633" y="20463"/>
                </a:cubicBezTo>
                <a:cubicBezTo>
                  <a:pt x="2619683" y="36013"/>
                  <a:pt x="2745574" y="43775"/>
                  <a:pt x="2871584" y="43709"/>
                </a:cubicBezTo>
                <a:cubicBezTo>
                  <a:pt x="3038652" y="41871"/>
                  <a:pt x="3205324" y="28869"/>
                  <a:pt x="3372130" y="21382"/>
                </a:cubicBezTo>
                <a:cubicBezTo>
                  <a:pt x="3600928" y="11137"/>
                  <a:pt x="3829857" y="2337"/>
                  <a:pt x="4058787" y="18098"/>
                </a:cubicBezTo>
                <a:cubicBezTo>
                  <a:pt x="4217054" y="29526"/>
                  <a:pt x="4375321" y="40033"/>
                  <a:pt x="4534246" y="31233"/>
                </a:cubicBezTo>
                <a:cubicBezTo>
                  <a:pt x="4646411" y="25059"/>
                  <a:pt x="4758709" y="16128"/>
                  <a:pt x="4871138" y="22039"/>
                </a:cubicBezTo>
                <a:lnTo>
                  <a:pt x="5012876" y="26608"/>
                </a:lnTo>
                <a:lnTo>
                  <a:pt x="5012876" y="26747"/>
                </a:lnTo>
                <a:lnTo>
                  <a:pt x="5028853" y="27123"/>
                </a:lnTo>
                <a:lnTo>
                  <a:pt x="5088657" y="29050"/>
                </a:lnTo>
                <a:lnTo>
                  <a:pt x="5114033" y="28660"/>
                </a:lnTo>
                <a:lnTo>
                  <a:pt x="5114033" y="27250"/>
                </a:lnTo>
                <a:lnTo>
                  <a:pt x="5284938" y="21923"/>
                </a:lnTo>
                <a:lnTo>
                  <a:pt x="5358186" y="22130"/>
                </a:lnTo>
                <a:lnTo>
                  <a:pt x="5362767" y="198508"/>
                </a:lnTo>
                <a:cubicBezTo>
                  <a:pt x="5373003" y="379474"/>
                  <a:pt x="5349645" y="559126"/>
                  <a:pt x="5337572" y="739042"/>
                </a:cubicBezTo>
                <a:cubicBezTo>
                  <a:pt x="5329015" y="887933"/>
                  <a:pt x="5329986" y="1037233"/>
                  <a:pt x="5340458" y="1186008"/>
                </a:cubicBezTo>
                <a:cubicBezTo>
                  <a:pt x="5355680" y="1432455"/>
                  <a:pt x="5357780" y="1678904"/>
                  <a:pt x="5349251" y="1925615"/>
                </a:cubicBezTo>
                <a:cubicBezTo>
                  <a:pt x="5345051" y="2048445"/>
                  <a:pt x="5346757" y="2171145"/>
                  <a:pt x="5352007" y="2293844"/>
                </a:cubicBezTo>
                <a:cubicBezTo>
                  <a:pt x="5364211" y="2575199"/>
                  <a:pt x="5350562" y="2856292"/>
                  <a:pt x="5346495" y="3137517"/>
                </a:cubicBezTo>
                <a:cubicBezTo>
                  <a:pt x="5344921" y="3244599"/>
                  <a:pt x="5345182" y="3351683"/>
                  <a:pt x="5351087" y="3458635"/>
                </a:cubicBezTo>
                <a:cubicBezTo>
                  <a:pt x="5357649" y="3579825"/>
                  <a:pt x="5359519" y="3701015"/>
                  <a:pt x="5358813" y="3822205"/>
                </a:cubicBezTo>
                <a:lnTo>
                  <a:pt x="5358074" y="3857001"/>
                </a:lnTo>
                <a:lnTo>
                  <a:pt x="5118462" y="3843392"/>
                </a:lnTo>
                <a:cubicBezTo>
                  <a:pt x="5035866" y="3841379"/>
                  <a:pt x="4953191" y="3842037"/>
                  <a:pt x="4870592" y="3845370"/>
                </a:cubicBezTo>
                <a:cubicBezTo>
                  <a:pt x="4704245" y="3852194"/>
                  <a:pt x="4538043" y="3870828"/>
                  <a:pt x="4371404" y="3855213"/>
                </a:cubicBezTo>
                <a:cubicBezTo>
                  <a:pt x="4084590" y="3828048"/>
                  <a:pt x="3798799" y="3856393"/>
                  <a:pt x="3512714" y="3865448"/>
                </a:cubicBezTo>
                <a:cubicBezTo>
                  <a:pt x="3291553" y="3873720"/>
                  <a:pt x="3069997" y="3867668"/>
                  <a:pt x="2849798" y="3847339"/>
                </a:cubicBezTo>
                <a:cubicBezTo>
                  <a:pt x="2633967" y="3827364"/>
                  <a:pt x="2416331" y="3829390"/>
                  <a:pt x="2201012" y="3853375"/>
                </a:cubicBezTo>
                <a:cubicBezTo>
                  <a:pt x="2104727" y="3861664"/>
                  <a:pt x="2007787" y="3862013"/>
                  <a:pt x="1911432" y="3854425"/>
                </a:cubicBezTo>
                <a:cubicBezTo>
                  <a:pt x="1757959" y="3845281"/>
                  <a:pt x="1603920" y="3847431"/>
                  <a:pt x="1450841" y="3860855"/>
                </a:cubicBezTo>
                <a:cubicBezTo>
                  <a:pt x="1249680" y="3879096"/>
                  <a:pt x="1047937" y="3865973"/>
                  <a:pt x="846628" y="3859280"/>
                </a:cubicBezTo>
                <a:cubicBezTo>
                  <a:pt x="695138" y="3854293"/>
                  <a:pt x="543792" y="3851275"/>
                  <a:pt x="392303" y="3855999"/>
                </a:cubicBezTo>
                <a:lnTo>
                  <a:pt x="32261" y="3854308"/>
                </a:lnTo>
                <a:lnTo>
                  <a:pt x="34911" y="3690584"/>
                </a:lnTo>
                <a:cubicBezTo>
                  <a:pt x="38062" y="3489893"/>
                  <a:pt x="38062" y="3289333"/>
                  <a:pt x="14026" y="3089431"/>
                </a:cubicBezTo>
                <a:cubicBezTo>
                  <a:pt x="-1603" y="2960846"/>
                  <a:pt x="-7514" y="2831212"/>
                  <a:pt x="14026" y="2702890"/>
                </a:cubicBezTo>
                <a:cubicBezTo>
                  <a:pt x="37078" y="2560779"/>
                  <a:pt x="43118" y="2416419"/>
                  <a:pt x="32022" y="2272877"/>
                </a:cubicBezTo>
                <a:cubicBezTo>
                  <a:pt x="22301" y="2131289"/>
                  <a:pt x="21645" y="1989440"/>
                  <a:pt x="24402" y="1847459"/>
                </a:cubicBezTo>
                <a:cubicBezTo>
                  <a:pt x="26898" y="1719400"/>
                  <a:pt x="26504" y="1591210"/>
                  <a:pt x="19411" y="1463151"/>
                </a:cubicBezTo>
                <a:cubicBezTo>
                  <a:pt x="11268" y="1319332"/>
                  <a:pt x="4307" y="1175513"/>
                  <a:pt x="20463" y="1031823"/>
                </a:cubicBezTo>
                <a:cubicBezTo>
                  <a:pt x="36013" y="906773"/>
                  <a:pt x="43775" y="780882"/>
                  <a:pt x="43709" y="654872"/>
                </a:cubicBezTo>
                <a:cubicBezTo>
                  <a:pt x="41871" y="487804"/>
                  <a:pt x="28869" y="321131"/>
                  <a:pt x="21382" y="154326"/>
                </a:cubicBezTo>
                <a:lnTo>
                  <a:pt x="17843" y="47674"/>
                </a:lnTo>
                <a:lnTo>
                  <a:pt x="23680" y="47831"/>
                </a:lnTo>
                <a:lnTo>
                  <a:pt x="124492" y="34674"/>
                </a:lnTo>
                <a:lnTo>
                  <a:pt x="136744" y="34663"/>
                </a:lnTo>
                <a:cubicBezTo>
                  <a:pt x="236958" y="32054"/>
                  <a:pt x="337073" y="26044"/>
                  <a:pt x="437024" y="14026"/>
                </a:cubicBezTo>
                <a:cubicBezTo>
                  <a:pt x="501317" y="6212"/>
                  <a:pt x="565872" y="827"/>
                  <a:pt x="630394" y="88"/>
                </a:cubicBezTo>
                <a:close/>
              </a:path>
            </a:pathLst>
          </a:cu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BE6B5B3-DF56-5E40-B1A9-9DCABF43D6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8" r="3" b="1965"/>
          <a:stretch/>
        </p:blipFill>
        <p:spPr bwMode="auto">
          <a:xfrm>
            <a:off x="6183577" y="1893352"/>
            <a:ext cx="5365295" cy="3870137"/>
          </a:xfrm>
          <a:custGeom>
            <a:avLst/>
            <a:gdLst/>
            <a:ahLst/>
            <a:cxnLst/>
            <a:rect l="l" t="t" r="r" b="b"/>
            <a:pathLst>
              <a:path w="5365295" h="3870137">
                <a:moveTo>
                  <a:pt x="4216506" y="721"/>
                </a:moveTo>
                <a:cubicBezTo>
                  <a:pt x="4317251" y="2558"/>
                  <a:pt x="4418014" y="7511"/>
                  <a:pt x="4518668" y="10858"/>
                </a:cubicBezTo>
                <a:cubicBezTo>
                  <a:pt x="4670159" y="15845"/>
                  <a:pt x="4821504" y="18863"/>
                  <a:pt x="4972994" y="14139"/>
                </a:cubicBezTo>
                <a:lnTo>
                  <a:pt x="5333035" y="15830"/>
                </a:lnTo>
                <a:lnTo>
                  <a:pt x="5330386" y="179554"/>
                </a:lnTo>
                <a:cubicBezTo>
                  <a:pt x="5327234" y="380245"/>
                  <a:pt x="5327234" y="580805"/>
                  <a:pt x="5351270" y="780707"/>
                </a:cubicBezTo>
                <a:cubicBezTo>
                  <a:pt x="5366899" y="909292"/>
                  <a:pt x="5372810" y="1038926"/>
                  <a:pt x="5351270" y="1167248"/>
                </a:cubicBezTo>
                <a:cubicBezTo>
                  <a:pt x="5328218" y="1309360"/>
                  <a:pt x="5322178" y="1453719"/>
                  <a:pt x="5333275" y="1597262"/>
                </a:cubicBezTo>
                <a:cubicBezTo>
                  <a:pt x="5342995" y="1738849"/>
                  <a:pt x="5343652" y="1880698"/>
                  <a:pt x="5340894" y="2022680"/>
                </a:cubicBezTo>
                <a:cubicBezTo>
                  <a:pt x="5338398" y="2150738"/>
                  <a:pt x="5338792" y="2278928"/>
                  <a:pt x="5345885" y="2406987"/>
                </a:cubicBezTo>
                <a:cubicBezTo>
                  <a:pt x="5354028" y="2550806"/>
                  <a:pt x="5360989" y="2694626"/>
                  <a:pt x="5344833" y="2838315"/>
                </a:cubicBezTo>
                <a:cubicBezTo>
                  <a:pt x="5329283" y="2963365"/>
                  <a:pt x="5321521" y="3089257"/>
                  <a:pt x="5321587" y="3215266"/>
                </a:cubicBezTo>
                <a:cubicBezTo>
                  <a:pt x="5323425" y="3382334"/>
                  <a:pt x="5336427" y="3549007"/>
                  <a:pt x="5343914" y="3715812"/>
                </a:cubicBezTo>
                <a:lnTo>
                  <a:pt x="5347454" y="3822464"/>
                </a:lnTo>
                <a:lnTo>
                  <a:pt x="5341616" y="3822307"/>
                </a:lnTo>
                <a:lnTo>
                  <a:pt x="5240804" y="3835465"/>
                </a:lnTo>
                <a:lnTo>
                  <a:pt x="5228552" y="3835475"/>
                </a:lnTo>
                <a:cubicBezTo>
                  <a:pt x="5128338" y="3838085"/>
                  <a:pt x="5028223" y="3844094"/>
                  <a:pt x="4928272" y="3856112"/>
                </a:cubicBezTo>
                <a:cubicBezTo>
                  <a:pt x="4863979" y="3863926"/>
                  <a:pt x="4799424" y="3869311"/>
                  <a:pt x="4734902" y="3870050"/>
                </a:cubicBezTo>
                <a:cubicBezTo>
                  <a:pt x="4670380" y="3870790"/>
                  <a:pt x="4605891" y="3866882"/>
                  <a:pt x="4541731" y="3856112"/>
                </a:cubicBezTo>
                <a:cubicBezTo>
                  <a:pt x="4399619" y="3833061"/>
                  <a:pt x="4255260" y="3827020"/>
                  <a:pt x="4111717" y="3838117"/>
                </a:cubicBezTo>
                <a:cubicBezTo>
                  <a:pt x="3970129" y="3847837"/>
                  <a:pt x="3828280" y="3848494"/>
                  <a:pt x="3686299" y="3845736"/>
                </a:cubicBezTo>
                <a:cubicBezTo>
                  <a:pt x="3558240" y="3843240"/>
                  <a:pt x="3430050" y="3843634"/>
                  <a:pt x="3301991" y="3850727"/>
                </a:cubicBezTo>
                <a:cubicBezTo>
                  <a:pt x="3158172" y="3858870"/>
                  <a:pt x="3014353" y="3865832"/>
                  <a:pt x="2870663" y="3849676"/>
                </a:cubicBezTo>
                <a:cubicBezTo>
                  <a:pt x="2745614" y="3834126"/>
                  <a:pt x="2619722" y="3826364"/>
                  <a:pt x="2493712" y="3826430"/>
                </a:cubicBezTo>
                <a:cubicBezTo>
                  <a:pt x="2326644" y="3828267"/>
                  <a:pt x="2159972" y="3841269"/>
                  <a:pt x="1993167" y="3848757"/>
                </a:cubicBezTo>
                <a:cubicBezTo>
                  <a:pt x="1764368" y="3859001"/>
                  <a:pt x="1535439" y="3867801"/>
                  <a:pt x="1306509" y="3852040"/>
                </a:cubicBezTo>
                <a:cubicBezTo>
                  <a:pt x="1148242" y="3840613"/>
                  <a:pt x="989976" y="3830106"/>
                  <a:pt x="831051" y="3838906"/>
                </a:cubicBezTo>
                <a:cubicBezTo>
                  <a:pt x="718885" y="3845080"/>
                  <a:pt x="606587" y="3854010"/>
                  <a:pt x="494158" y="3848099"/>
                </a:cubicBezTo>
                <a:lnTo>
                  <a:pt x="352421" y="3843531"/>
                </a:lnTo>
                <a:lnTo>
                  <a:pt x="352421" y="3843391"/>
                </a:lnTo>
                <a:lnTo>
                  <a:pt x="336444" y="3843016"/>
                </a:lnTo>
                <a:lnTo>
                  <a:pt x="276639" y="3841088"/>
                </a:lnTo>
                <a:lnTo>
                  <a:pt x="251263" y="3841478"/>
                </a:lnTo>
                <a:lnTo>
                  <a:pt x="251263" y="3842889"/>
                </a:lnTo>
                <a:lnTo>
                  <a:pt x="80358" y="3848216"/>
                </a:lnTo>
                <a:lnTo>
                  <a:pt x="7111" y="3848008"/>
                </a:lnTo>
                <a:lnTo>
                  <a:pt x="2529" y="3671630"/>
                </a:lnTo>
                <a:cubicBezTo>
                  <a:pt x="-7706" y="3490664"/>
                  <a:pt x="15652" y="3311012"/>
                  <a:pt x="27724" y="3131097"/>
                </a:cubicBezTo>
                <a:cubicBezTo>
                  <a:pt x="36282" y="2982205"/>
                  <a:pt x="35311" y="2832906"/>
                  <a:pt x="24839" y="2684131"/>
                </a:cubicBezTo>
                <a:cubicBezTo>
                  <a:pt x="9616" y="2437683"/>
                  <a:pt x="7516" y="2191234"/>
                  <a:pt x="16046" y="1944523"/>
                </a:cubicBezTo>
                <a:cubicBezTo>
                  <a:pt x="20246" y="1821693"/>
                  <a:pt x="18540" y="1698993"/>
                  <a:pt x="13290" y="1576295"/>
                </a:cubicBezTo>
                <a:cubicBezTo>
                  <a:pt x="1086" y="1294940"/>
                  <a:pt x="14734" y="1013846"/>
                  <a:pt x="18801" y="732621"/>
                </a:cubicBezTo>
                <a:cubicBezTo>
                  <a:pt x="20376" y="625539"/>
                  <a:pt x="20114" y="518456"/>
                  <a:pt x="14209" y="411504"/>
                </a:cubicBezTo>
                <a:cubicBezTo>
                  <a:pt x="7648" y="290314"/>
                  <a:pt x="5777" y="169124"/>
                  <a:pt x="6483" y="47933"/>
                </a:cubicBezTo>
                <a:lnTo>
                  <a:pt x="7223" y="13137"/>
                </a:lnTo>
                <a:lnTo>
                  <a:pt x="246835" y="26746"/>
                </a:lnTo>
                <a:cubicBezTo>
                  <a:pt x="329430" y="28759"/>
                  <a:pt x="412105" y="28102"/>
                  <a:pt x="494704" y="24768"/>
                </a:cubicBezTo>
                <a:cubicBezTo>
                  <a:pt x="661051" y="17944"/>
                  <a:pt x="827254" y="-690"/>
                  <a:pt x="993893" y="14926"/>
                </a:cubicBezTo>
                <a:cubicBezTo>
                  <a:pt x="1280706" y="42090"/>
                  <a:pt x="1566498" y="13745"/>
                  <a:pt x="1852582" y="4690"/>
                </a:cubicBezTo>
                <a:cubicBezTo>
                  <a:pt x="2073743" y="-3582"/>
                  <a:pt x="2295299" y="2470"/>
                  <a:pt x="2515498" y="22799"/>
                </a:cubicBezTo>
                <a:cubicBezTo>
                  <a:pt x="2731329" y="42774"/>
                  <a:pt x="2948965" y="40748"/>
                  <a:pt x="3164284" y="16763"/>
                </a:cubicBezTo>
                <a:cubicBezTo>
                  <a:pt x="3260569" y="8475"/>
                  <a:pt x="3357509" y="8125"/>
                  <a:pt x="3453864" y="15714"/>
                </a:cubicBezTo>
                <a:cubicBezTo>
                  <a:pt x="3607337" y="24857"/>
                  <a:pt x="3761376" y="22707"/>
                  <a:pt x="3914455" y="9283"/>
                </a:cubicBezTo>
                <a:cubicBezTo>
                  <a:pt x="4015035" y="163"/>
                  <a:pt x="4115762" y="-1117"/>
                  <a:pt x="4216506" y="721"/>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F48584-C5DA-3046-950C-CE0037CE5DAC}"/>
              </a:ext>
            </a:extLst>
          </p:cNvPr>
          <p:cNvSpPr txBox="1"/>
          <p:nvPr/>
        </p:nvSpPr>
        <p:spPr>
          <a:xfrm>
            <a:off x="721454" y="5540951"/>
            <a:ext cx="7340367"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Nearly 12000 tweets are interpreted as positive whereas nearly 10000 tweets were interpreted as negative</a:t>
            </a:r>
          </a:p>
        </p:txBody>
      </p:sp>
    </p:spTree>
    <p:extLst>
      <p:ext uri="{BB962C8B-B14F-4D97-AF65-F5344CB8AC3E}">
        <p14:creationId xmlns:p14="http://schemas.microsoft.com/office/powerpoint/2010/main" val="82412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197"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C428E-9F28-DB45-B042-2755D8CC5F50}"/>
              </a:ext>
            </a:extLst>
          </p:cNvPr>
          <p:cNvSpPr>
            <a:spLocks noGrp="1"/>
          </p:cNvSpPr>
          <p:nvPr>
            <p:ph type="title"/>
          </p:nvPr>
        </p:nvSpPr>
        <p:spPr>
          <a:xfrm>
            <a:off x="8072132" y="694249"/>
            <a:ext cx="4056961" cy="573499"/>
          </a:xfrm>
        </p:spPr>
        <p:txBody>
          <a:bodyPr vert="horz" lIns="91440" tIns="45720" rIns="91440" bIns="45720" rtlCol="0" anchor="ctr">
            <a:noAutofit/>
          </a:bodyPr>
          <a:lstStyle/>
          <a:p>
            <a:pPr algn="ctr"/>
            <a:r>
              <a:rPr lang="en-US" sz="3600" dirty="0"/>
              <a:t>Most tweeted 10 countries</a:t>
            </a:r>
          </a:p>
        </p:txBody>
      </p:sp>
      <p:sp>
        <p:nvSpPr>
          <p:cNvPr id="6" name="TextBox 5">
            <a:extLst>
              <a:ext uri="{FF2B5EF4-FFF2-40B4-BE49-F238E27FC236}">
                <a16:creationId xmlns:a16="http://schemas.microsoft.com/office/drawing/2014/main" id="{D57F54CF-8375-3347-BBA0-FD83C0B99A88}"/>
              </a:ext>
            </a:extLst>
          </p:cNvPr>
          <p:cNvSpPr txBox="1"/>
          <p:nvPr/>
        </p:nvSpPr>
        <p:spPr>
          <a:xfrm>
            <a:off x="8410205" y="4522696"/>
            <a:ext cx="3348979" cy="2246769"/>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pPr marL="0" indent="0">
              <a:buNone/>
            </a:pPr>
            <a:r>
              <a:rPr lang="en-US" sz="2000" dirty="0">
                <a:latin typeface="Times New Roman" panose="02020603050405020304" pitchFamily="18" charset="0"/>
                <a:cs typeface="Times New Roman" panose="02020603050405020304" pitchFamily="18" charset="0"/>
              </a:rPr>
              <a:t> According to Sysomos research, Top 10 countries, number of Twitter users: USA, UK, Canada, Australia, Brazil, Germany, Netherlands, France, India, South Africa.</a:t>
            </a:r>
          </a:p>
          <a:p>
            <a:endParaRPr lang="en-US" sz="2000" u="sng" dirty="0">
              <a:latin typeface="Times New Roman" panose="02020603050405020304" pitchFamily="18" charset="0"/>
              <a:cs typeface="Times New Roman" panose="02020603050405020304" pitchFamily="18" charset="0"/>
            </a:endParaRPr>
          </a:p>
        </p:txBody>
      </p:sp>
      <p:pic>
        <p:nvPicPr>
          <p:cNvPr id="7" name="Picture 8">
            <a:extLst>
              <a:ext uri="{FF2B5EF4-FFF2-40B4-BE49-F238E27FC236}">
                <a16:creationId xmlns:a16="http://schemas.microsoft.com/office/drawing/2014/main" id="{487C5C30-3DC9-124B-9709-32AE71B64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8" y="274320"/>
            <a:ext cx="8175625" cy="658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70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197"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C428E-9F28-DB45-B042-2755D8CC5F50}"/>
              </a:ext>
            </a:extLst>
          </p:cNvPr>
          <p:cNvSpPr>
            <a:spLocks noGrp="1"/>
          </p:cNvSpPr>
          <p:nvPr>
            <p:ph type="title"/>
          </p:nvPr>
        </p:nvSpPr>
        <p:spPr>
          <a:xfrm>
            <a:off x="8113127" y="3142250"/>
            <a:ext cx="4056961" cy="573499"/>
          </a:xfrm>
        </p:spPr>
        <p:txBody>
          <a:bodyPr vert="horz" lIns="91440" tIns="45720" rIns="91440" bIns="45720" rtlCol="0" anchor="ctr">
            <a:noAutofit/>
          </a:bodyPr>
          <a:lstStyle/>
          <a:p>
            <a:pPr algn="ctr"/>
            <a:r>
              <a:rPr lang="en-US" sz="3200" dirty="0"/>
              <a:t>Number of positive and negative tweets in most tweeted 10 countries</a:t>
            </a:r>
          </a:p>
        </p:txBody>
      </p:sp>
      <p:pic>
        <p:nvPicPr>
          <p:cNvPr id="13314" name="Picture 2">
            <a:extLst>
              <a:ext uri="{FF2B5EF4-FFF2-40B4-BE49-F238E27FC236}">
                <a16:creationId xmlns:a16="http://schemas.microsoft.com/office/drawing/2014/main" id="{8AE24592-8D54-D44E-B3B9-ABC1F4702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 y="0"/>
            <a:ext cx="817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512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1" name="Rectangle 8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D56C0-0BCF-4F41-A27A-6E95DF5DA791}"/>
              </a:ext>
            </a:extLst>
          </p:cNvPr>
          <p:cNvSpPr>
            <a:spLocks noGrp="1"/>
          </p:cNvSpPr>
          <p:nvPr>
            <p:ph type="title"/>
          </p:nvPr>
        </p:nvSpPr>
        <p:spPr>
          <a:xfrm>
            <a:off x="362435" y="211449"/>
            <a:ext cx="10909640" cy="904970"/>
          </a:xfrm>
        </p:spPr>
        <p:txBody>
          <a:bodyPr vert="horz" lIns="91440" tIns="45720" rIns="91440" bIns="45720" rtlCol="0" anchor="ctr">
            <a:normAutofit/>
          </a:bodyPr>
          <a:lstStyle/>
          <a:p>
            <a:pPr algn="ctr">
              <a:lnSpc>
                <a:spcPct val="90000"/>
              </a:lnSpc>
            </a:pPr>
            <a:r>
              <a:rPr lang="en-US" sz="3600" dirty="0"/>
              <a:t>Most repetitive  hashtags </a:t>
            </a:r>
          </a:p>
        </p:txBody>
      </p:sp>
      <p:pic>
        <p:nvPicPr>
          <p:cNvPr id="14344" name="Picture 8" descr="Chart, bar chart&#10;&#10;Description automatically generated">
            <a:extLst>
              <a:ext uri="{FF2B5EF4-FFF2-40B4-BE49-F238E27FC236}">
                <a16:creationId xmlns:a16="http://schemas.microsoft.com/office/drawing/2014/main" id="{DAA37426-393E-E84F-8F92-E04C00CA6B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9686" y="1327868"/>
            <a:ext cx="8534401" cy="48134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9FBCDE-F5A0-2044-A1BE-BF9746CEF4E9}"/>
              </a:ext>
            </a:extLst>
          </p:cNvPr>
          <p:cNvSpPr txBox="1"/>
          <p:nvPr/>
        </p:nvSpPr>
        <p:spPr>
          <a:xfrm>
            <a:off x="9058940" y="3710763"/>
            <a:ext cx="2213135" cy="224676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Hashtags used in most of the data apart from #remotework and #workfromhome are mostly about remote jobs.</a:t>
            </a:r>
          </a:p>
        </p:txBody>
      </p:sp>
    </p:spTree>
    <p:extLst>
      <p:ext uri="{BB962C8B-B14F-4D97-AF65-F5344CB8AC3E}">
        <p14:creationId xmlns:p14="http://schemas.microsoft.com/office/powerpoint/2010/main" val="4273867482"/>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TotalTime>
  <Words>351</Words>
  <Application>Microsoft Macintosh PowerPoint</Application>
  <PresentationFormat>Widescreen</PresentationFormat>
  <Paragraphs>27</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Modern Love</vt:lpstr>
      <vt:lpstr>The Hand</vt:lpstr>
      <vt:lpstr>Times New Roman</vt:lpstr>
      <vt:lpstr>SketchyVTI</vt:lpstr>
      <vt:lpstr>PowerPoint Presentation</vt:lpstr>
      <vt:lpstr>  Problem Statement</vt:lpstr>
      <vt:lpstr>Data</vt:lpstr>
      <vt:lpstr>PowerPoint Presentation</vt:lpstr>
      <vt:lpstr>Tweets distribution on weekdays</vt:lpstr>
      <vt:lpstr>Polarity of the data</vt:lpstr>
      <vt:lpstr>Most tweeted 10 countries</vt:lpstr>
      <vt:lpstr>Number of positive and negative tweets in most tweeted 10 countries</vt:lpstr>
      <vt:lpstr>Most repetitive  hashtags </vt:lpstr>
      <vt:lpstr>Most representative terms per cluster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Yaswanth Palnati</dc:creator>
  <cp:lastModifiedBy>Yaswanth Palnati</cp:lastModifiedBy>
  <cp:revision>15</cp:revision>
  <dcterms:created xsi:type="dcterms:W3CDTF">2021-08-02T18:22:20Z</dcterms:created>
  <dcterms:modified xsi:type="dcterms:W3CDTF">2021-08-03T03:44:53Z</dcterms:modified>
</cp:coreProperties>
</file>